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Iq57EzJVXa++0n+OLDuT7iZSd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A52299-9481-4C4D-B6D7-40687A58BE21}">
  <a:tblStyle styleId="{35A52299-9481-4C4D-B6D7-40687A58BE2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BDA1620-8B7F-454F-B3E2-78CDA363F8F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6134"/>
              <a:buFont typeface="Calibri"/>
              <a:buNone/>
              <a:defRPr sz="6134" b="1" cap="none">
                <a:solidFill>
                  <a:srgbClr val="2375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45" y="452432"/>
            <a:ext cx="5562475" cy="142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6451" y="6073277"/>
            <a:ext cx="817060" cy="64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8324" y="4749800"/>
            <a:ext cx="670796" cy="10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0"/>
          <p:cNvPicPr preferRelativeResize="0"/>
          <p:nvPr/>
        </p:nvPicPr>
        <p:blipFill rotWithShape="1">
          <a:blip r:embed="rId6">
            <a:alphaModFix/>
          </a:blip>
          <a:srcRect b="2091"/>
          <a:stretch/>
        </p:blipFill>
        <p:spPr>
          <a:xfrm>
            <a:off x="0" y="5041665"/>
            <a:ext cx="900060" cy="29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0"/>
          <p:cNvPicPr preferRelativeResize="0"/>
          <p:nvPr/>
        </p:nvPicPr>
        <p:blipFill rotWithShape="1">
          <a:blip r:embed="rId7">
            <a:alphaModFix/>
          </a:blip>
          <a:srcRect b="2145"/>
          <a:stretch/>
        </p:blipFill>
        <p:spPr>
          <a:xfrm>
            <a:off x="0" y="5477080"/>
            <a:ext cx="900060" cy="29693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5447"/>
              </a:buClr>
              <a:buSzPts val="2867"/>
              <a:buNone/>
              <a:defRPr sz="2867" b="1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body" idx="2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5447"/>
              </a:buClr>
              <a:buSzPts val="2867"/>
              <a:buNone/>
              <a:defRPr sz="2867" b="1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Verde">
  <p:cSld name="Fundo Ver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1"/>
          <p:cNvSpPr txBox="1"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4604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body" idx="1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9976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334"/>
              <a:buNone/>
              <a:defRPr sz="3334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481964" y="2578075"/>
            <a:ext cx="9860915" cy="160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3592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5400"/>
              <a:buFont typeface="Calibri"/>
              <a:buNone/>
            </a:pPr>
            <a:r>
              <a:rPr lang="en-BR" sz="5400"/>
              <a:t>GAMOPATIAS MONOCLONAIS</a:t>
            </a:r>
            <a:br>
              <a:rPr lang="en-BR" sz="2800"/>
            </a:br>
            <a:r>
              <a:rPr lang="en-BR" sz="2800"/>
              <a:t>IMPORTÂNCIA DA INTEGRAÇÃO COM A CLÍNICA</a:t>
            </a:r>
            <a:endParaRPr/>
          </a:p>
        </p:txBody>
      </p:sp>
      <p:sp>
        <p:nvSpPr>
          <p:cNvPr id="104" name="Google Shape;104;p1"/>
          <p:cNvSpPr txBox="1">
            <a:spLocks noGrp="1"/>
          </p:cNvSpPr>
          <p:nvPr>
            <p:ph type="body" idx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2800"/>
              <a:buNone/>
            </a:pPr>
            <a:r>
              <a:rPr lang="en-BR"/>
              <a:t>André Costa Teixeira</a:t>
            </a:r>
            <a:endParaRPr/>
          </a:p>
        </p:txBody>
      </p:sp>
      <p:sp>
        <p:nvSpPr>
          <p:cNvPr id="105" name="Google Shape;105;p1"/>
          <p:cNvSpPr txBox="1">
            <a:spLocks noGrp="1"/>
          </p:cNvSpPr>
          <p:nvPr>
            <p:ph type="body" idx="2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2800"/>
              <a:buNone/>
            </a:pPr>
            <a:r>
              <a:rPr lang="en-BR"/>
              <a:t>ARGOS Patologia / Centro Universitário Christus</a:t>
            </a:r>
            <a:endParaRPr/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005" y="2278622"/>
            <a:ext cx="2347595" cy="21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675005" y="4459410"/>
            <a:ext cx="2347595" cy="21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0" descr="Fig.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7964" y="145602"/>
            <a:ext cx="6948340" cy="65667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0"/>
          <p:cNvSpPr/>
          <p:nvPr/>
        </p:nvSpPr>
        <p:spPr>
          <a:xfrm>
            <a:off x="104930" y="63795"/>
            <a:ext cx="11962151" cy="6709143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0"/>
          <p:cNvSpPr txBox="1"/>
          <p:nvPr/>
        </p:nvSpPr>
        <p:spPr>
          <a:xfrm>
            <a:off x="480121" y="2482219"/>
            <a:ext cx="331265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Proposta de Classificação</a:t>
            </a:r>
            <a:endParaRPr/>
          </a:p>
        </p:txBody>
      </p:sp>
      <p:sp>
        <p:nvSpPr>
          <p:cNvPr id="239" name="Google Shape;239;p10"/>
          <p:cNvSpPr txBox="1"/>
          <p:nvPr/>
        </p:nvSpPr>
        <p:spPr>
          <a:xfrm>
            <a:off x="224571" y="3561109"/>
            <a:ext cx="331265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0"/>
          <p:cNvSpPr txBox="1"/>
          <p:nvPr/>
        </p:nvSpPr>
        <p:spPr>
          <a:xfrm>
            <a:off x="6086005" y="515701"/>
            <a:ext cx="1962842" cy="307777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Depósitos monoclonais</a:t>
            </a:r>
            <a:endParaRPr/>
          </a:p>
        </p:txBody>
      </p:sp>
      <p:sp>
        <p:nvSpPr>
          <p:cNvPr id="241" name="Google Shape;241;p10"/>
          <p:cNvSpPr txBox="1"/>
          <p:nvPr/>
        </p:nvSpPr>
        <p:spPr>
          <a:xfrm>
            <a:off x="8811484" y="515701"/>
            <a:ext cx="1962842" cy="307777"/>
          </a:xfrm>
          <a:prstGeom prst="rect">
            <a:avLst/>
          </a:prstGeom>
          <a:solidFill>
            <a:srgbClr val="7F6000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Sem depósitos</a:t>
            </a:r>
            <a:endParaRPr dirty="0"/>
          </a:p>
        </p:txBody>
      </p:sp>
      <p:sp>
        <p:nvSpPr>
          <p:cNvPr id="242" name="Google Shape;242;p10"/>
          <p:cNvSpPr txBox="1"/>
          <p:nvPr/>
        </p:nvSpPr>
        <p:spPr>
          <a:xfrm>
            <a:off x="5005028" y="908015"/>
            <a:ext cx="1282358" cy="307777"/>
          </a:xfrm>
          <a:prstGeom prst="rect">
            <a:avLst/>
          </a:prstGeom>
          <a:solidFill>
            <a:srgbClr val="385623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Organizados</a:t>
            </a:r>
            <a:endParaRPr/>
          </a:p>
        </p:txBody>
      </p:sp>
      <p:sp>
        <p:nvSpPr>
          <p:cNvPr id="243" name="Google Shape;243;p10"/>
          <p:cNvSpPr txBox="1"/>
          <p:nvPr/>
        </p:nvSpPr>
        <p:spPr>
          <a:xfrm>
            <a:off x="7773038" y="969640"/>
            <a:ext cx="1434758" cy="307777"/>
          </a:xfrm>
          <a:prstGeom prst="rect">
            <a:avLst/>
          </a:prstGeom>
          <a:solidFill>
            <a:srgbClr val="833C0B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Não organizados</a:t>
            </a:r>
            <a:endParaRPr/>
          </a:p>
        </p:txBody>
      </p:sp>
      <p:sp>
        <p:nvSpPr>
          <p:cNvPr id="244" name="Google Shape;244;p10"/>
          <p:cNvSpPr txBox="1"/>
          <p:nvPr/>
        </p:nvSpPr>
        <p:spPr>
          <a:xfrm>
            <a:off x="4006791" y="1309316"/>
            <a:ext cx="734285" cy="307777"/>
          </a:xfrm>
          <a:prstGeom prst="rect">
            <a:avLst/>
          </a:prstGeom>
          <a:solidFill>
            <a:srgbClr val="385623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Fibrilar</a:t>
            </a:r>
            <a:endParaRPr/>
          </a:p>
        </p:txBody>
      </p:sp>
      <p:sp>
        <p:nvSpPr>
          <p:cNvPr id="245" name="Google Shape;245;p10"/>
          <p:cNvSpPr txBox="1"/>
          <p:nvPr/>
        </p:nvSpPr>
        <p:spPr>
          <a:xfrm>
            <a:off x="4942457" y="1309316"/>
            <a:ext cx="1344929" cy="307777"/>
          </a:xfrm>
          <a:prstGeom prst="rect">
            <a:avLst/>
          </a:prstGeom>
          <a:solidFill>
            <a:srgbClr val="385623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Microtubulares</a:t>
            </a:r>
            <a:endParaRPr/>
          </a:p>
        </p:txBody>
      </p:sp>
      <p:sp>
        <p:nvSpPr>
          <p:cNvPr id="246" name="Google Shape;246;p10"/>
          <p:cNvSpPr txBox="1"/>
          <p:nvPr/>
        </p:nvSpPr>
        <p:spPr>
          <a:xfrm>
            <a:off x="6488767" y="1309316"/>
            <a:ext cx="996554" cy="307777"/>
          </a:xfrm>
          <a:prstGeom prst="rect">
            <a:avLst/>
          </a:prstGeom>
          <a:solidFill>
            <a:srgbClr val="385623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Cristais</a:t>
            </a: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8509387" y="1617093"/>
            <a:ext cx="1163946" cy="307777"/>
          </a:xfrm>
          <a:prstGeom prst="rect">
            <a:avLst/>
          </a:prstGeom>
          <a:solidFill>
            <a:srgbClr val="833C0B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MIDD</a:t>
            </a:r>
            <a:endParaRPr/>
          </a:p>
        </p:txBody>
      </p:sp>
      <p:sp>
        <p:nvSpPr>
          <p:cNvPr id="248" name="Google Shape;248;p10"/>
          <p:cNvSpPr txBox="1"/>
          <p:nvPr/>
        </p:nvSpPr>
        <p:spPr>
          <a:xfrm>
            <a:off x="8509387" y="3594326"/>
            <a:ext cx="1146046" cy="307777"/>
          </a:xfrm>
          <a:prstGeom prst="rect">
            <a:avLst/>
          </a:prstGeom>
          <a:solidFill>
            <a:srgbClr val="833C0B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PGMID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>
            <a:off x="179072" y="5953839"/>
            <a:ext cx="49725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Leung N, Bridoux F, Batuman V, et al. The evaluation of monoclonal gammopathy of renal significance: a consensus report of the International Kidney and Monoclonal Gammopathy Research Group [published correction appears in Nat Rev Nephrol. 2019 Feb;15(2):121]. </a:t>
            </a:r>
            <a:r>
              <a:rPr lang="en-BR" sz="1000" b="1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 Rev Nephrol</a:t>
            </a:r>
            <a:r>
              <a:rPr lang="en-BR" sz="1000" b="1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2019;15(1):45-59.</a:t>
            </a:r>
            <a:endParaRPr sz="1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394045" y="474812"/>
            <a:ext cx="59302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Quando fazer IF (Pronase)?</a:t>
            </a:r>
            <a:endParaRPr/>
          </a:p>
        </p:txBody>
      </p:sp>
      <p:sp>
        <p:nvSpPr>
          <p:cNvPr id="256" name="Google Shape;256;p11"/>
          <p:cNvSpPr txBox="1"/>
          <p:nvPr/>
        </p:nvSpPr>
        <p:spPr>
          <a:xfrm>
            <a:off x="394045" y="1436465"/>
            <a:ext cx="6749006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Pico monoglonal e…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-Material pouco representativo para IF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-Tubulopatias proximais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-Depósitos de cristais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-GN proliferativa sem elucicação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-Nepropatia membranosa com C3 isolado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-Glomerulopatia por C3</a:t>
            </a:r>
            <a:endParaRPr dirty="0"/>
          </a:p>
        </p:txBody>
      </p:sp>
      <p:pic>
        <p:nvPicPr>
          <p:cNvPr id="257" name="Google Shape;257;p11"/>
          <p:cNvPicPr preferRelativeResize="0"/>
          <p:nvPr/>
        </p:nvPicPr>
        <p:blipFill rotWithShape="1">
          <a:blip r:embed="rId3">
            <a:alphaModFix/>
          </a:blip>
          <a:srcRect l="49730" r="471"/>
          <a:stretch/>
        </p:blipFill>
        <p:spPr>
          <a:xfrm>
            <a:off x="7481594" y="3305103"/>
            <a:ext cx="3824856" cy="285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1"/>
          <p:cNvPicPr preferRelativeResize="0"/>
          <p:nvPr/>
        </p:nvPicPr>
        <p:blipFill rotWithShape="1">
          <a:blip r:embed="rId3">
            <a:alphaModFix/>
          </a:blip>
          <a:srcRect l="961" r="50243"/>
          <a:stretch/>
        </p:blipFill>
        <p:spPr>
          <a:xfrm>
            <a:off x="6981139" y="376499"/>
            <a:ext cx="3828912" cy="285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1"/>
          <p:cNvSpPr txBox="1"/>
          <p:nvPr/>
        </p:nvSpPr>
        <p:spPr>
          <a:xfrm>
            <a:off x="808074" y="6302433"/>
            <a:ext cx="111327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 i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Nasr SH, Fidler ME, Said SM. Paraffin Immunofluorescence: A Valuable Ancillary Technique in Renal Pathology. Kidney Int Rep. 2018 Jul 7;3(6):1260-1266.</a:t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2" descr="A graph with text and number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r="30435"/>
          <a:stretch/>
        </p:blipFill>
        <p:spPr>
          <a:xfrm>
            <a:off x="4981473" y="883665"/>
            <a:ext cx="6971710" cy="509066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2"/>
          <p:cNvSpPr txBox="1"/>
          <p:nvPr/>
        </p:nvSpPr>
        <p:spPr>
          <a:xfrm>
            <a:off x="370999" y="591277"/>
            <a:ext cx="43697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Espectrometria de massa</a:t>
            </a:r>
            <a:endParaRPr/>
          </a:p>
        </p:txBody>
      </p:sp>
      <p:sp>
        <p:nvSpPr>
          <p:cNvPr id="266" name="Google Shape;266;p12"/>
          <p:cNvSpPr txBox="1"/>
          <p:nvPr/>
        </p:nvSpPr>
        <p:spPr>
          <a:xfrm>
            <a:off x="485192" y="6286111"/>
            <a:ext cx="1146698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Dasari S, Theis JD, Vrana JA, et al. Amyloid Typing by Mass Spectrometry in Clinical Practice: a Comprehensive Review of 16,175 Samples. </a:t>
            </a:r>
            <a:r>
              <a:rPr lang="en-BR" sz="11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Mayo Clin Proc</a:t>
            </a:r>
            <a:r>
              <a:rPr lang="en-BR" sz="110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2020;95(9):1852-1864.</a:t>
            </a:r>
            <a:endParaRPr sz="11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2"/>
          <p:cNvSpPr txBox="1"/>
          <p:nvPr/>
        </p:nvSpPr>
        <p:spPr>
          <a:xfrm>
            <a:off x="345626" y="1760862"/>
            <a:ext cx="4395152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Amiloidose (suspeito ou +) e…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-Material indisponível para IF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-IF neg. e outros subtipos afastados (AA, ALECT2, etc)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-IF pos. para </a:t>
            </a:r>
            <a:r>
              <a:rPr lang="en-BR" sz="28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κ </a:t>
            </a:r>
            <a:r>
              <a:rPr lang="en-BR" sz="2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BR" sz="28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λ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-Vermelho Congo inconclusivo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-Possibilidade de GN fibrilar congofílica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51" y="278902"/>
            <a:ext cx="9180164" cy="589924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3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3"/>
          <p:cNvSpPr txBox="1"/>
          <p:nvPr/>
        </p:nvSpPr>
        <p:spPr>
          <a:xfrm>
            <a:off x="2164702" y="6251196"/>
            <a:ext cx="97385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00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Leung N, Bridoux F, Batuman V, et al. The evaluation of monoclonal gammopathy of renal significance: a consensus report of the International Kidney and Monoclonal Gammopathy Research Group [published correction appears in Nat Rev Nephrol. 2019 Feb;15(2):121]. </a:t>
            </a:r>
            <a:r>
              <a:rPr lang="en-BR" sz="1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 Rev Nephrol</a:t>
            </a:r>
            <a:r>
              <a:rPr lang="en-BR" sz="100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2019;15(1):45-59.</a:t>
            </a:r>
            <a:endParaRPr sz="1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831" y="318729"/>
            <a:ext cx="11394558" cy="62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4"/>
          <p:cNvSpPr/>
          <p:nvPr/>
        </p:nvSpPr>
        <p:spPr>
          <a:xfrm>
            <a:off x="104930" y="159489"/>
            <a:ext cx="11962151" cy="6594008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104930" y="6079673"/>
            <a:ext cx="364388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Leung N, Barnidge DR, Hutchison CA. Laboratory testing in monoclonal gammopathy of renal significance (MGRS). </a:t>
            </a:r>
            <a:r>
              <a:rPr lang="en-BR" sz="1100" b="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Clin Chem Lab Med</a:t>
            </a: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2016;54(6):929-937.</a:t>
            </a:r>
            <a:endParaRPr sz="11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5"/>
          <p:cNvSpPr txBox="1"/>
          <p:nvPr/>
        </p:nvSpPr>
        <p:spPr>
          <a:xfrm>
            <a:off x="451248" y="547861"/>
            <a:ext cx="63689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Caso clínico</a:t>
            </a:r>
            <a:endParaRPr/>
          </a:p>
        </p:txBody>
      </p:sp>
      <p:sp>
        <p:nvSpPr>
          <p:cNvPr id="289" name="Google Shape;289;p15"/>
          <p:cNvSpPr txBox="1"/>
          <p:nvPr/>
        </p:nvSpPr>
        <p:spPr>
          <a:xfrm>
            <a:off x="396075" y="1375145"/>
            <a:ext cx="11671006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-Sexo masculino, 48 anos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-História de Doença Inflamatória Intestinal há 3 anos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-Pico hipertensivo (220x130mmHg)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-Cr: 22mg/dl (necessidade de HD)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-S.U.: hematúria, proteinúria (4+)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-Proteinúria 24h: 4,6g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-Eletroforese de proteínas: pico monoclonal na fração gama.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-Imunofixação: componente monoclonal IgM/Kappa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-Dosagem sérica de cadeias leves: Kappa 19,2mg/dl (VR 0,67-2,24)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16" descr="A close-up of a ce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537" r="20309"/>
          <a:stretch/>
        </p:blipFill>
        <p:spPr>
          <a:xfrm>
            <a:off x="472965" y="483326"/>
            <a:ext cx="3655039" cy="5845871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p16" descr="A microscope view of a ce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557" y="483326"/>
            <a:ext cx="7421971" cy="5845871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7" name="Google Shape;297;p16"/>
          <p:cNvSpPr txBox="1"/>
          <p:nvPr/>
        </p:nvSpPr>
        <p:spPr>
          <a:xfrm>
            <a:off x="2468331" y="5809111"/>
            <a:ext cx="1572330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Masson, 50x</a:t>
            </a:r>
            <a:endParaRPr dirty="0"/>
          </a:p>
        </p:txBody>
      </p:sp>
      <p:sp>
        <p:nvSpPr>
          <p:cNvPr id="298" name="Google Shape;298;p16"/>
          <p:cNvSpPr txBox="1"/>
          <p:nvPr/>
        </p:nvSpPr>
        <p:spPr>
          <a:xfrm>
            <a:off x="10512372" y="5809111"/>
            <a:ext cx="1122657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HE, 200x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7" descr="A microscope view of a ce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951" r="9175"/>
          <a:stretch/>
        </p:blipFill>
        <p:spPr>
          <a:xfrm>
            <a:off x="5879805" y="441012"/>
            <a:ext cx="5924208" cy="5944079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p17" descr="A microscope view of a ce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6372" r="18592"/>
          <a:stretch/>
        </p:blipFill>
        <p:spPr>
          <a:xfrm>
            <a:off x="217269" y="441012"/>
            <a:ext cx="5513680" cy="5944079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6" name="Google Shape;306;p17"/>
          <p:cNvSpPr txBox="1"/>
          <p:nvPr/>
        </p:nvSpPr>
        <p:spPr>
          <a:xfrm>
            <a:off x="10514630" y="5833825"/>
            <a:ext cx="1122657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HE, 200x</a:t>
            </a:r>
            <a:endParaRPr/>
          </a:p>
        </p:txBody>
      </p:sp>
      <p:sp>
        <p:nvSpPr>
          <p:cNvPr id="307" name="Google Shape;307;p17"/>
          <p:cNvSpPr txBox="1"/>
          <p:nvPr/>
        </p:nvSpPr>
        <p:spPr>
          <a:xfrm>
            <a:off x="4352728" y="5833825"/>
            <a:ext cx="1122657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HE, 200x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8" descr="A close-up of a microsco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5554" y="197575"/>
            <a:ext cx="8477795" cy="6358346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3" name="Google Shape;313;p18"/>
          <p:cNvSpPr/>
          <p:nvPr/>
        </p:nvSpPr>
        <p:spPr>
          <a:xfrm>
            <a:off x="104930" y="63795"/>
            <a:ext cx="11962151" cy="6709143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8"/>
          <p:cNvSpPr txBox="1"/>
          <p:nvPr/>
        </p:nvSpPr>
        <p:spPr>
          <a:xfrm>
            <a:off x="8945322" y="6064265"/>
            <a:ext cx="1372570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Prata, 200x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9" descr="A microscope view of a ce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9686" y="236764"/>
            <a:ext cx="8479971" cy="6359977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19"/>
          <p:cNvSpPr/>
          <p:nvPr/>
        </p:nvSpPr>
        <p:spPr>
          <a:xfrm>
            <a:off x="104930" y="63795"/>
            <a:ext cx="11962151" cy="6709143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9"/>
          <p:cNvSpPr txBox="1"/>
          <p:nvPr/>
        </p:nvSpPr>
        <p:spPr>
          <a:xfrm>
            <a:off x="9105959" y="6084675"/>
            <a:ext cx="1122657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HE, 200x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4604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n-BR"/>
              <a:t>Declaração de Conflito de Interesse</a:t>
            </a:r>
            <a:endParaRPr/>
          </a:p>
        </p:txBody>
      </p:sp>
      <p:sp>
        <p:nvSpPr>
          <p:cNvPr id="113" name="Google Shape;113;p2"/>
          <p:cNvSpPr txBox="1">
            <a:spLocks noGrp="1"/>
          </p:cNvSpPr>
          <p:nvPr>
            <p:ph type="body" idx="1"/>
          </p:nvPr>
        </p:nvSpPr>
        <p:spPr>
          <a:xfrm>
            <a:off x="666617" y="2262512"/>
            <a:ext cx="10858500" cy="32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12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-BR"/>
              <a:t>Dr. André Teixeira afirma  não ter conflito</a:t>
            </a:r>
            <a:br>
              <a:rPr lang="en-BR"/>
            </a:br>
            <a:r>
              <a:rPr lang="en-BR"/>
              <a:t> de interesse a declarar</a:t>
            </a:r>
            <a:endParaRPr/>
          </a:p>
          <a:p>
            <a:pPr marL="0" lvl="0" indent="0" algn="ctr" rtl="0">
              <a:lnSpc>
                <a:spcPct val="74083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3600"/>
          </a:p>
          <a:p>
            <a:pPr marL="0" lvl="0" indent="0" algn="ctr" rtl="0">
              <a:lnSpc>
                <a:spcPct val="153894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33"/>
              <a:buNone/>
            </a:pPr>
            <a:r>
              <a:rPr lang="en-BR" sz="1733"/>
              <a:t>Exigência da RDC Nº 96/08 da ANVISA</a:t>
            </a:r>
            <a:endParaRPr/>
          </a:p>
          <a:p>
            <a:pPr marL="0" lvl="0" indent="0" algn="ctr" rtl="0">
              <a:lnSpc>
                <a:spcPct val="119976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334"/>
              <a:buNone/>
            </a:pPr>
            <a:endParaRPr/>
          </a:p>
          <a:p>
            <a:pPr marL="0" lvl="0" indent="0" algn="ctr" rtl="0">
              <a:lnSpc>
                <a:spcPct val="119976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334"/>
              <a:buNone/>
            </a:pPr>
            <a:endParaRPr/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1916" y="1127275"/>
            <a:ext cx="4348169" cy="3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0" descr="A microscope view of a ce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0060" y="349545"/>
            <a:ext cx="8211879" cy="6158909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" name="Google Shape;327;p20"/>
          <p:cNvSpPr/>
          <p:nvPr/>
        </p:nvSpPr>
        <p:spPr>
          <a:xfrm>
            <a:off x="104930" y="63795"/>
            <a:ext cx="11962151" cy="6709143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0"/>
          <p:cNvSpPr txBox="1"/>
          <p:nvPr/>
        </p:nvSpPr>
        <p:spPr>
          <a:xfrm>
            <a:off x="7549978" y="6040531"/>
            <a:ext cx="2555071" cy="40011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Vermelho Congo, 100x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"/>
          <p:cNvSpPr/>
          <p:nvPr/>
        </p:nvSpPr>
        <p:spPr>
          <a:xfrm>
            <a:off x="104930" y="63795"/>
            <a:ext cx="11962151" cy="6709143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21" descr="A green glowing substance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4730" y="1539378"/>
            <a:ext cx="5568432" cy="4176325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336" name="Google Shape;336;p21" descr="Green glowing cells in a dark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459" y="1539379"/>
            <a:ext cx="5568434" cy="4176325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sp>
        <p:nvSpPr>
          <p:cNvPr id="337" name="Google Shape;337;p21"/>
          <p:cNvSpPr txBox="1"/>
          <p:nvPr/>
        </p:nvSpPr>
        <p:spPr>
          <a:xfrm>
            <a:off x="412459" y="1539378"/>
            <a:ext cx="1309572" cy="461665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Lambda</a:t>
            </a:r>
            <a:endParaRPr dirty="0"/>
          </a:p>
        </p:txBody>
      </p:sp>
      <p:sp>
        <p:nvSpPr>
          <p:cNvPr id="338" name="Google Shape;338;p21"/>
          <p:cNvSpPr txBox="1"/>
          <p:nvPr/>
        </p:nvSpPr>
        <p:spPr>
          <a:xfrm>
            <a:off x="6144730" y="1539377"/>
            <a:ext cx="1309572" cy="461665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Kappa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396073" y="742237"/>
            <a:ext cx="63689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Conclusão (?)</a:t>
            </a:r>
            <a:endParaRPr dirty="0"/>
          </a:p>
        </p:txBody>
      </p:sp>
      <p:sp>
        <p:nvSpPr>
          <p:cNvPr id="345" name="Google Shape;345;p22"/>
          <p:cNvSpPr txBox="1"/>
          <p:nvPr/>
        </p:nvSpPr>
        <p:spPr>
          <a:xfrm>
            <a:off x="396074" y="2204822"/>
            <a:ext cx="1100202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DOENÇA POR DEPÓSITO MONOCLONAL DE IMUNOGLOBULINAS (MIDD)</a:t>
            </a:r>
            <a:endParaRPr dirty="0"/>
          </a:p>
        </p:txBody>
      </p:sp>
      <p:sp>
        <p:nvSpPr>
          <p:cNvPr id="346" name="Google Shape;346;p22"/>
          <p:cNvSpPr txBox="1"/>
          <p:nvPr/>
        </p:nvSpPr>
        <p:spPr>
          <a:xfrm>
            <a:off x="396074" y="1980265"/>
            <a:ext cx="63689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Patologista</a:t>
            </a:r>
            <a:endParaRPr dirty="0"/>
          </a:p>
        </p:txBody>
      </p:sp>
      <p:sp>
        <p:nvSpPr>
          <p:cNvPr id="347" name="Google Shape;347;p22"/>
          <p:cNvSpPr txBox="1"/>
          <p:nvPr/>
        </p:nvSpPr>
        <p:spPr>
          <a:xfrm>
            <a:off x="396075" y="3554819"/>
            <a:ext cx="63689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Nefrologista</a:t>
            </a:r>
            <a:endParaRPr/>
          </a:p>
        </p:txBody>
      </p:sp>
      <p:sp>
        <p:nvSpPr>
          <p:cNvPr id="348" name="Google Shape;348;p22"/>
          <p:cNvSpPr txBox="1"/>
          <p:nvPr/>
        </p:nvSpPr>
        <p:spPr>
          <a:xfrm>
            <a:off x="396075" y="3743221"/>
            <a:ext cx="1100202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GLOMERULONEFRITE PROLIFERATIVA COM DEPÓSITOS MONOCLONAIS DE IMUNOGLOBULINA (PGMID)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/>
      <p:bldP spid="346" grpId="0"/>
      <p:bldP spid="347" grpId="0"/>
      <p:bldP spid="3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3" descr="A close-up of a microsco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306"/>
          <a:stretch/>
        </p:blipFill>
        <p:spPr>
          <a:xfrm>
            <a:off x="0" y="0"/>
            <a:ext cx="72047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 descr="A close-up of a riv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0519" r="20368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4"/>
          <p:cNvSpPr txBox="1"/>
          <p:nvPr/>
        </p:nvSpPr>
        <p:spPr>
          <a:xfrm>
            <a:off x="2525065" y="451358"/>
            <a:ext cx="15180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</a:t>
            </a:r>
            <a:endParaRPr b="1" dirty="0"/>
          </a:p>
        </p:txBody>
      </p:sp>
      <p:sp>
        <p:nvSpPr>
          <p:cNvPr id="361" name="Google Shape;361;p24"/>
          <p:cNvSpPr txBox="1"/>
          <p:nvPr/>
        </p:nvSpPr>
        <p:spPr>
          <a:xfrm>
            <a:off x="538916" y="2390224"/>
            <a:ext cx="6639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endParaRPr b="1"/>
          </a:p>
        </p:txBody>
      </p:sp>
      <p:sp>
        <p:nvSpPr>
          <p:cNvPr id="362" name="Google Shape;362;p24"/>
          <p:cNvSpPr txBox="1"/>
          <p:nvPr/>
        </p:nvSpPr>
        <p:spPr>
          <a:xfrm>
            <a:off x="556468" y="4489436"/>
            <a:ext cx="64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endParaRPr b="1" dirty="0"/>
          </a:p>
        </p:txBody>
      </p:sp>
      <p:sp>
        <p:nvSpPr>
          <p:cNvPr id="363" name="Google Shape;363;p24"/>
          <p:cNvSpPr txBox="1"/>
          <p:nvPr/>
        </p:nvSpPr>
        <p:spPr>
          <a:xfrm>
            <a:off x="8029180" y="451358"/>
            <a:ext cx="16991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PGMID</a:t>
            </a:r>
            <a:endParaRPr b="1" dirty="0"/>
          </a:p>
        </p:txBody>
      </p:sp>
      <p:sp>
        <p:nvSpPr>
          <p:cNvPr id="364" name="Google Shape;364;p24"/>
          <p:cNvSpPr txBox="1"/>
          <p:nvPr/>
        </p:nvSpPr>
        <p:spPr>
          <a:xfrm>
            <a:off x="7749645" y="4350905"/>
            <a:ext cx="1987296" cy="461665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Quadro clínico</a:t>
            </a:r>
            <a:endParaRPr/>
          </a:p>
        </p:txBody>
      </p:sp>
      <p:sp>
        <p:nvSpPr>
          <p:cNvPr id="365" name="Google Shape;365;p24"/>
          <p:cNvSpPr txBox="1"/>
          <p:nvPr/>
        </p:nvSpPr>
        <p:spPr>
          <a:xfrm>
            <a:off x="6359334" y="2390224"/>
            <a:ext cx="7548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</a:t>
            </a:r>
            <a:endParaRPr b="1"/>
          </a:p>
        </p:txBody>
      </p:sp>
      <p:sp>
        <p:nvSpPr>
          <p:cNvPr id="366" name="Google Shape;366;p24"/>
          <p:cNvSpPr txBox="1"/>
          <p:nvPr/>
        </p:nvSpPr>
        <p:spPr>
          <a:xfrm>
            <a:off x="7231486" y="4922123"/>
            <a:ext cx="3023615" cy="830997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Resposta terapêutica à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corticoterapia</a:t>
            </a:r>
            <a:endParaRPr/>
          </a:p>
        </p:txBody>
      </p:sp>
      <p:pic>
        <p:nvPicPr>
          <p:cNvPr id="367" name="Google Shape;367;p24" descr="A green glowing substance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6853" y="1317528"/>
            <a:ext cx="3294494" cy="2470871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368" name="Google Shape;368;p24" descr="A close-up of a microsco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8306"/>
          <a:stretch/>
        </p:blipFill>
        <p:spPr>
          <a:xfrm>
            <a:off x="1636853" y="3856493"/>
            <a:ext cx="3294494" cy="250045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369" name="Google Shape;369;p24" descr="A microscope view of a ce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3951" r="9175"/>
          <a:stretch/>
        </p:blipFill>
        <p:spPr>
          <a:xfrm>
            <a:off x="7231486" y="1385622"/>
            <a:ext cx="3294494" cy="2470871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/>
      <p:bldP spid="361" grpId="0"/>
      <p:bldP spid="362" grpId="0"/>
      <p:bldP spid="363" grpId="0"/>
      <p:bldP spid="364" grpId="0" animBg="1"/>
      <p:bldP spid="365" grpId="0"/>
      <p:bldP spid="3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75" name="Google Shape;375;p25"/>
          <p:cNvGraphicFramePr/>
          <p:nvPr/>
        </p:nvGraphicFramePr>
        <p:xfrm>
          <a:off x="935666" y="336804"/>
          <a:ext cx="10716750" cy="4457600"/>
        </p:xfrm>
        <a:graphic>
          <a:graphicData uri="http://schemas.openxmlformats.org/drawingml/2006/table">
            <a:tbl>
              <a:tblPr firstRow="1" bandRow="1">
                <a:noFill/>
                <a:tableStyleId>{35A52299-9481-4C4D-B6D7-40687A58BE21}</a:tableStyleId>
              </a:tblPr>
              <a:tblGrid>
                <a:gridCol w="308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MIDD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PGMID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Quadro clínico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Proteinúria nefrótica, hematúria, hipertensão, envolvimento extrarrenal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Proteinúria, hematúria, C3 baixo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Detecção de Ig monoclonal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100%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32%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Pesquisa de clone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20% MM, 78-100% GMSR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4% MM, 96% GMSR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9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Microscopia óptica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Glomerulopatia nodular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Espessamento de alças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Espessamento de MB peritubular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Glomerulonefrite com padrão membranoproliferativo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 dirty="0"/>
                        <a:t>Imunofluorescência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Padrão monoclonal, linear, em alças e peritubular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IgG3 (90%) monoclonal, C3, C1q 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Microscopia eletrônica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Depósitos em alças, cápsula de       Bowman e peritubulares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 dirty="0"/>
                        <a:t>Depósitos confinados ao glomérulo, elétron-densos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76" name="Google Shape;376;p25" descr="Fig. 3"/>
          <p:cNvPicPr preferRelativeResize="0"/>
          <p:nvPr/>
        </p:nvPicPr>
        <p:blipFill rotWithShape="1">
          <a:blip r:embed="rId3">
            <a:alphaModFix/>
          </a:blip>
          <a:srcRect l="25647" t="78450" r="49992"/>
          <a:stretch/>
        </p:blipFill>
        <p:spPr>
          <a:xfrm>
            <a:off x="8620023" y="4905412"/>
            <a:ext cx="2734655" cy="1697921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softEdge rad="50800"/>
          </a:effectLst>
        </p:spPr>
      </p:pic>
      <p:pic>
        <p:nvPicPr>
          <p:cNvPr id="377" name="Google Shape;377;p25" descr="Fig. 3"/>
          <p:cNvPicPr preferRelativeResize="0"/>
          <p:nvPr/>
        </p:nvPicPr>
        <p:blipFill rotWithShape="1">
          <a:blip r:embed="rId3">
            <a:alphaModFix/>
          </a:blip>
          <a:srcRect l="243" t="78450" r="75424"/>
          <a:stretch/>
        </p:blipFill>
        <p:spPr>
          <a:xfrm>
            <a:off x="4728672" y="4903490"/>
            <a:ext cx="2734655" cy="1699843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softEdge rad="508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Google Shape;382;p26"/>
          <p:cNvGraphicFramePr/>
          <p:nvPr/>
        </p:nvGraphicFramePr>
        <p:xfrm>
          <a:off x="949411" y="853933"/>
          <a:ext cx="10515600" cy="3931950"/>
        </p:xfrm>
        <a:graphic>
          <a:graphicData uri="http://schemas.openxmlformats.org/drawingml/2006/table">
            <a:tbl>
              <a:tblPr>
                <a:noFill/>
                <a:tableStyleId>{2BDA1620-8B7F-454F-B3E2-78CDA363F8F4}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2400" b="1">
                          <a:solidFill>
                            <a:schemeClr val="lt1"/>
                          </a:solidFill>
                        </a:rPr>
                        <a:t>TRATAMENTO</a:t>
                      </a:r>
                      <a:endParaRPr/>
                    </a:p>
                  </a:txBody>
                  <a:tcPr marL="47625" marR="47625" marT="45725" marB="45725" anchor="ctr">
                    <a:solidFill>
                      <a:srgbClr val="1724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Monoclonal Ig deposition disease (MIDD) </a:t>
                      </a:r>
                      <a:endParaRPr/>
                    </a:p>
                  </a:txBody>
                  <a:tcPr marL="47625" marR="476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- CKD I–III: cyclophosphamide+dexamethasone+bortezomib. SCT in select cases- CKD IV–V: cyclophosphamide+dexamethasone+bortezomib. If no response and if kidney transplant candidate, SCT. </a:t>
                      </a:r>
                      <a:endParaRPr/>
                    </a:p>
                  </a:txBody>
                  <a:tcPr marL="47625" marR="476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Proliferative glomerulonephritis with monoclonal Ig deposits (PGNMID) </a:t>
                      </a:r>
                      <a:endParaRPr/>
                    </a:p>
                  </a:txBody>
                  <a:tcPr marL="47625" marR="476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800"/>
                        <a:t>- CKD I–II+proteinuria&lt;1g/day+no evidence of renal progression: observation- CKD I–II+proteinuria&gt;1g/day+evidence of renal progression or CKD III–IV: cyclophosphamide+dexamethasone+bortezomib. Consider rituximab when the B clone is CD20- CKD V+kidney transplant candidate: SCT </a:t>
                      </a:r>
                      <a:endParaRPr/>
                    </a:p>
                  </a:txBody>
                  <a:tcPr marL="47625" marR="476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3" name="Google Shape;383;p26"/>
          <p:cNvSpPr/>
          <p:nvPr/>
        </p:nvSpPr>
        <p:spPr>
          <a:xfrm>
            <a:off x="114924" y="344551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6"/>
          <p:cNvSpPr txBox="1"/>
          <p:nvPr/>
        </p:nvSpPr>
        <p:spPr>
          <a:xfrm>
            <a:off x="1773602" y="6374949"/>
            <a:ext cx="103034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 b="0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Alonso-Titos J, Martínez-Esteban MD, López V, et al. Monoclonal gammopathy of renal significance: Early diagnosis is key. </a:t>
            </a:r>
            <a:r>
              <a:rPr lang="en-BR" sz="1200" b="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Nefrologia (Engl Ed)</a:t>
            </a:r>
            <a:r>
              <a:rPr lang="en-BR" sz="1200" b="0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2021;41(5):502-513. </a:t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6"/>
          <p:cNvSpPr txBox="1"/>
          <p:nvPr/>
        </p:nvSpPr>
        <p:spPr>
          <a:xfrm>
            <a:off x="706197" y="4833103"/>
            <a:ext cx="1100202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Caso clínico: tratamento com Bortezomib+Dexametasona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414177" y="584932"/>
            <a:ext cx="63689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Pontos-chave</a:t>
            </a:r>
            <a:endParaRPr/>
          </a:p>
        </p:txBody>
      </p:sp>
      <p:sp>
        <p:nvSpPr>
          <p:cNvPr id="392" name="Google Shape;392;p27"/>
          <p:cNvSpPr txBox="1"/>
          <p:nvPr/>
        </p:nvSpPr>
        <p:spPr>
          <a:xfrm>
            <a:off x="396075" y="1375145"/>
            <a:ext cx="973646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-GMSR: clone (linf./plasm.) + proteína monoclonal nefrotóxica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-Novas entidades diagnósticas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-Campo em expansão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-Diagnóstico confirmado pelo exame patológico minucioso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-Necessidade de correlação com vários métodos diagnósticos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-Conhecimento do patologista acerca da investigação clínica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-Integração nefrologista - hematologista - patologista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>
                <a:solidFill>
                  <a:srgbClr val="17240E"/>
                </a:solidFill>
                <a:latin typeface="Calibri"/>
                <a:ea typeface="Calibri"/>
                <a:cs typeface="Calibri"/>
                <a:sym typeface="Calibri"/>
              </a:rPr>
              <a:t>-Individualização do caso para melhor abordagem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"/>
          <p:cNvSpPr txBox="1">
            <a:spLocks noGrp="1"/>
          </p:cNvSpPr>
          <p:nvPr>
            <p:ph type="body" idx="1"/>
          </p:nvPr>
        </p:nvSpPr>
        <p:spPr>
          <a:xfrm>
            <a:off x="592189" y="2815405"/>
            <a:ext cx="10858500" cy="32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6060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BR" sz="6600"/>
              <a:t>OBRIGADO !</a:t>
            </a:r>
            <a:endParaRPr/>
          </a:p>
          <a:p>
            <a:pPr marL="0" lvl="0" indent="0" algn="ctr" rtl="0">
              <a:lnSpc>
                <a:spcPct val="60606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endParaRPr sz="6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2907785" y="477160"/>
            <a:ext cx="637642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Gamopatia Monoclonal</a:t>
            </a:r>
            <a:endParaRPr dirty="0"/>
          </a:p>
        </p:txBody>
      </p:sp>
      <p:sp>
        <p:nvSpPr>
          <p:cNvPr id="121" name="Google Shape;121;p3"/>
          <p:cNvSpPr txBox="1"/>
          <p:nvPr/>
        </p:nvSpPr>
        <p:spPr>
          <a:xfrm>
            <a:off x="594986" y="1390595"/>
            <a:ext cx="110020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-Detecção de Ig monoclonal (plasma e/ou urina)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-Secretada por plasmócitos monoclonais ou linf. B </a:t>
            </a:r>
            <a:endParaRPr dirty="0"/>
          </a:p>
        </p:txBody>
      </p:sp>
      <p:sp>
        <p:nvSpPr>
          <p:cNvPr id="122" name="Google Shape;122;p3"/>
          <p:cNvSpPr txBox="1"/>
          <p:nvPr/>
        </p:nvSpPr>
        <p:spPr>
          <a:xfrm>
            <a:off x="751482" y="3122239"/>
            <a:ext cx="2396667" cy="584775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1016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Malignidade</a:t>
            </a:r>
            <a:endParaRPr dirty="0"/>
          </a:p>
        </p:txBody>
      </p:sp>
      <p:sp>
        <p:nvSpPr>
          <p:cNvPr id="123" name="Google Shape;123;p3"/>
          <p:cNvSpPr txBox="1"/>
          <p:nvPr/>
        </p:nvSpPr>
        <p:spPr>
          <a:xfrm>
            <a:off x="349791" y="3869670"/>
            <a:ext cx="438380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-Mieloma múltiplo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-Plasm. monoclonais M.O. (&gt;10%)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-Um ou mais eventos definidores</a:t>
            </a:r>
            <a:endParaRPr dirty="0"/>
          </a:p>
        </p:txBody>
      </p:sp>
      <p:sp>
        <p:nvSpPr>
          <p:cNvPr id="124" name="Google Shape;124;p3"/>
          <p:cNvSpPr txBox="1"/>
          <p:nvPr/>
        </p:nvSpPr>
        <p:spPr>
          <a:xfrm>
            <a:off x="349792" y="4812246"/>
            <a:ext cx="47022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-Magroglobulinemia de Waldestr</a:t>
            </a:r>
            <a:r>
              <a:rPr lang="pt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</a:t>
            </a:r>
            <a:r>
              <a:rPr lang="en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dirty="0"/>
          </a:p>
        </p:txBody>
      </p:sp>
      <p:sp>
        <p:nvSpPr>
          <p:cNvPr id="125" name="Google Shape;125;p3"/>
          <p:cNvSpPr txBox="1"/>
          <p:nvPr/>
        </p:nvSpPr>
        <p:spPr>
          <a:xfrm>
            <a:off x="349792" y="5210644"/>
            <a:ext cx="3991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-Leucemia Linfocítica Crônica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5242103" y="3864447"/>
            <a:ext cx="33213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-Pico sérico &lt; 3g/dl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-Menos de 10% de plasmócitos monoclonais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8743542" y="3864447"/>
            <a:ext cx="33213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-Mieloma </a:t>
            </a:r>
            <a:r>
              <a:rPr lang="en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(smoldering)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-Waldestr</a:t>
            </a:r>
            <a:r>
              <a:rPr lang="pt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</a:t>
            </a:r>
            <a:r>
              <a:rPr lang="en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 </a:t>
            </a:r>
            <a:r>
              <a:rPr lang="en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(smoldering)</a:t>
            </a:r>
            <a:endParaRPr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5242103" y="4983431"/>
            <a:ext cx="33213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-Ausência de dano em órgãos-alvo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5501828" y="3122239"/>
            <a:ext cx="1485268" cy="584775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1016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MGUS</a:t>
            </a:r>
            <a:endParaRPr dirty="0"/>
          </a:p>
        </p:txBody>
      </p:sp>
      <p:sp>
        <p:nvSpPr>
          <p:cNvPr id="130" name="Google Shape;130;p3"/>
          <p:cNvSpPr txBox="1"/>
          <p:nvPr/>
        </p:nvSpPr>
        <p:spPr>
          <a:xfrm>
            <a:off x="9482903" y="3127378"/>
            <a:ext cx="1485268" cy="584775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1016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Outros</a:t>
            </a:r>
            <a:endParaRPr dirty="0"/>
          </a:p>
        </p:txBody>
      </p:sp>
      <p:pic>
        <p:nvPicPr>
          <p:cNvPr id="131" name="Google Shape;131;p3" descr="Antibody Structure and Classes | Lein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488416">
            <a:off x="206097" y="-330245"/>
            <a:ext cx="1877132" cy="264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 descr="Antibody Structure and Classes | Lein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70337">
            <a:off x="9791778" y="4491987"/>
            <a:ext cx="1877132" cy="2644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/>
      <p:bldP spid="124" grpId="0"/>
      <p:bldP spid="125" grpId="0"/>
      <p:bldP spid="126" grpId="0"/>
      <p:bldP spid="127" grpId="0"/>
      <p:bldP spid="128" grpId="0"/>
      <p:bldP spid="129" grpId="0" animBg="1"/>
      <p:bldP spid="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" descr="Two common peak-integration protocols for the quantification of M-proteins  in serum protein electrophoresis - Clinical Laboratory int."/>
          <p:cNvPicPr preferRelativeResize="0"/>
          <p:nvPr/>
        </p:nvPicPr>
        <p:blipFill rotWithShape="1">
          <a:blip r:embed="rId3">
            <a:alphaModFix/>
          </a:blip>
          <a:srcRect b="18222"/>
          <a:stretch/>
        </p:blipFill>
        <p:spPr>
          <a:xfrm>
            <a:off x="2627613" y="3161817"/>
            <a:ext cx="2961009" cy="216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114924" y="127591"/>
            <a:ext cx="11962151" cy="6573250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674749" y="305896"/>
            <a:ext cx="11002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Gamopatia Monoclonal de Significado Renal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779421" y="1013531"/>
            <a:ext cx="3848261" cy="707886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Proliferação monoclonal de células plasmocitárias ou linfócitos B</a:t>
            </a:r>
            <a:endParaRPr dirty="0"/>
          </a:p>
        </p:txBody>
      </p:sp>
      <p:sp>
        <p:nvSpPr>
          <p:cNvPr id="141" name="Google Shape;141;p4"/>
          <p:cNvSpPr txBox="1"/>
          <p:nvPr/>
        </p:nvSpPr>
        <p:spPr>
          <a:xfrm>
            <a:off x="5242809" y="1038047"/>
            <a:ext cx="2317897" cy="707886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Dano estrutural ao parênquima renal</a:t>
            </a:r>
            <a:endParaRPr dirty="0"/>
          </a:p>
        </p:txBody>
      </p:sp>
      <p:sp>
        <p:nvSpPr>
          <p:cNvPr id="142" name="Google Shape;142;p4"/>
          <p:cNvSpPr txBox="1"/>
          <p:nvPr/>
        </p:nvSpPr>
        <p:spPr>
          <a:xfrm>
            <a:off x="7894760" y="1033300"/>
            <a:ext cx="3848261" cy="707886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Ausência de tratamento específico para a condição hematológica</a:t>
            </a:r>
            <a:endParaRPr dirty="0"/>
          </a:p>
        </p:txBody>
      </p:sp>
      <p:sp>
        <p:nvSpPr>
          <p:cNvPr id="143" name="Google Shape;143;p4"/>
          <p:cNvSpPr txBox="1"/>
          <p:nvPr/>
        </p:nvSpPr>
        <p:spPr>
          <a:xfrm>
            <a:off x="8002018" y="1878100"/>
            <a:ext cx="354064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-MGUS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-Mieloma (smoldering)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-Waldestrom (smoldering)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-LLC (estadios 1 e 2)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-Linfocitose B monoclonal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-Outros linfomas B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813844" y="4049048"/>
            <a:ext cx="20393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Pico monoclonal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(&lt; 3g/dl)</a:t>
            </a:r>
            <a:endParaRPr dirty="0"/>
          </a:p>
        </p:txBody>
      </p:sp>
      <p:sp>
        <p:nvSpPr>
          <p:cNvPr id="145" name="Google Shape;145;p4"/>
          <p:cNvSpPr txBox="1"/>
          <p:nvPr/>
        </p:nvSpPr>
        <p:spPr>
          <a:xfrm>
            <a:off x="1626798" y="5498536"/>
            <a:ext cx="9214866" cy="707886"/>
          </a:xfrm>
          <a:prstGeom prst="rect">
            <a:avLst/>
          </a:prstGeom>
          <a:solidFill>
            <a:srgbClr val="2E75B5"/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Importante: nem toda lesão histológica com componente monoclonal será uma GMSR.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Ex: Nefropatia do Cilindro (Critério definidor de MM) </a:t>
            </a:r>
            <a:endParaRPr dirty="0"/>
          </a:p>
        </p:txBody>
      </p:sp>
      <p:sp>
        <p:nvSpPr>
          <p:cNvPr id="146" name="Google Shape;146;p4"/>
          <p:cNvSpPr txBox="1"/>
          <p:nvPr/>
        </p:nvSpPr>
        <p:spPr>
          <a:xfrm>
            <a:off x="-77820" y="6314272"/>
            <a:ext cx="1214490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Leung, Nelson et al. “Monoclonal Gammopathy of Renal Significance.” </a:t>
            </a:r>
            <a:r>
              <a:rPr lang="en-BR" sz="12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New England journal of medicine</a:t>
            </a:r>
            <a:r>
              <a:rPr lang="en-BR" sz="120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vol. 384,20 (2021): 1931-1941. </a:t>
            </a:r>
            <a:endParaRPr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4" descr="Diagnosis – Université de Montréal Myeloma Canada Chair on multiple myeloma  at Hôpital Maisonneuve-Rosemo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46" y="1873863"/>
            <a:ext cx="2109847" cy="170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Pathology Outlines - Renal amyloidos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4580" y="1794358"/>
            <a:ext cx="2118425" cy="171753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/>
          <p:nvPr/>
        </p:nvSpPr>
        <p:spPr>
          <a:xfrm rot="10800000">
            <a:off x="2631109" y="1741186"/>
            <a:ext cx="444137" cy="35988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4" descr="Composite picture of direct immunofluorescence showing strong... | Download  Scientific Diagram"/>
          <p:cNvPicPr preferRelativeResize="0"/>
          <p:nvPr/>
        </p:nvPicPr>
        <p:blipFill rotWithShape="1">
          <a:blip r:embed="rId6">
            <a:alphaModFix/>
          </a:blip>
          <a:srcRect l="6816" t="5681" r="56211" b="51280"/>
          <a:stretch/>
        </p:blipFill>
        <p:spPr>
          <a:xfrm>
            <a:off x="5364580" y="3519437"/>
            <a:ext cx="2118425" cy="171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/>
      <p:bldP spid="144" grpId="0"/>
      <p:bldP spid="145" grpId="0" animBg="1"/>
      <p:bldP spid="146" grpId="0"/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114924" y="111211"/>
            <a:ext cx="11962151" cy="6661729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973883" y="1094816"/>
            <a:ext cx="2716197" cy="461665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Alta carga tumoral</a:t>
            </a:r>
            <a:endParaRPr dirty="0"/>
          </a:p>
        </p:txBody>
      </p:sp>
      <p:sp>
        <p:nvSpPr>
          <p:cNvPr id="158" name="Google Shape;158;p5"/>
          <p:cNvSpPr txBox="1"/>
          <p:nvPr/>
        </p:nvSpPr>
        <p:spPr>
          <a:xfrm>
            <a:off x="6252519" y="1063320"/>
            <a:ext cx="4032264" cy="461665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Imunoglobunina nefrotóxica</a:t>
            </a:r>
            <a:endParaRPr dirty="0"/>
          </a:p>
        </p:txBody>
      </p:sp>
      <p:pic>
        <p:nvPicPr>
          <p:cNvPr id="159" name="Google Shape;159;p5" descr="AJKD Atlas of Renal Pathology: Light Chain Cast Nephropathy – AJKD Bl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497" y="1698999"/>
            <a:ext cx="3302000" cy="2463800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60" name="Google Shape;160;p5" descr="Waldenström's Macroglobulinemia, renal pathology for kidney disea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497" y="4152708"/>
            <a:ext cx="3302000" cy="248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Pathology Outlines - Light chain proximal tubulopat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6985" y="1669374"/>
            <a:ext cx="3166825" cy="248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 descr="Pathology Outlines - Fibrillary glomerulonephriti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15086" y="1682259"/>
            <a:ext cx="3302000" cy="250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DNAJB9: Demystifying Fibrillary Glomerulonephritis - Renal Fellow Network"/>
          <p:cNvPicPr preferRelativeResize="0"/>
          <p:nvPr/>
        </p:nvPicPr>
        <p:blipFill rotWithShape="1">
          <a:blip r:embed="rId7">
            <a:alphaModFix/>
          </a:blip>
          <a:srcRect r="9907" b="15166"/>
          <a:stretch/>
        </p:blipFill>
        <p:spPr>
          <a:xfrm>
            <a:off x="8315085" y="4186886"/>
            <a:ext cx="3301999" cy="245181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/>
          <p:nvPr/>
        </p:nvSpPr>
        <p:spPr>
          <a:xfrm>
            <a:off x="625762" y="227175"/>
            <a:ext cx="1100202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Gamopatias monoclonais e lesão renal</a:t>
            </a:r>
            <a:endParaRPr/>
          </a:p>
        </p:txBody>
      </p:sp>
      <p:sp>
        <p:nvSpPr>
          <p:cNvPr id="165" name="Google Shape;165;p5"/>
          <p:cNvSpPr txBox="1"/>
          <p:nvPr/>
        </p:nvSpPr>
        <p:spPr>
          <a:xfrm>
            <a:off x="686497" y="1698999"/>
            <a:ext cx="2649598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Nefropatia do cilindro</a:t>
            </a:r>
            <a:endParaRPr dirty="0"/>
          </a:p>
        </p:txBody>
      </p:sp>
      <p:sp>
        <p:nvSpPr>
          <p:cNvPr id="166" name="Google Shape;166;p5"/>
          <p:cNvSpPr txBox="1"/>
          <p:nvPr/>
        </p:nvSpPr>
        <p:spPr>
          <a:xfrm>
            <a:off x="686497" y="4152708"/>
            <a:ext cx="1471912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Waldestrom</a:t>
            </a:r>
            <a:endParaRPr/>
          </a:p>
        </p:txBody>
      </p:sp>
      <p:sp>
        <p:nvSpPr>
          <p:cNvPr id="167" name="Google Shape;167;p5"/>
          <p:cNvSpPr txBox="1"/>
          <p:nvPr/>
        </p:nvSpPr>
        <p:spPr>
          <a:xfrm>
            <a:off x="5143157" y="1667751"/>
            <a:ext cx="2649598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Tubulopatia por cristais</a:t>
            </a:r>
            <a:endParaRPr dirty="0"/>
          </a:p>
        </p:txBody>
      </p:sp>
      <p:sp>
        <p:nvSpPr>
          <p:cNvPr id="168" name="Google Shape;168;p5"/>
          <p:cNvSpPr txBox="1"/>
          <p:nvPr/>
        </p:nvSpPr>
        <p:spPr>
          <a:xfrm>
            <a:off x="8317638" y="1672168"/>
            <a:ext cx="1396753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GN fibrilar</a:t>
            </a:r>
            <a:endParaRPr dirty="0"/>
          </a:p>
        </p:txBody>
      </p:sp>
      <p:pic>
        <p:nvPicPr>
          <p:cNvPr id="169" name="Google Shape;169;p5" descr="A close-up of a microsc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43157" y="4162172"/>
            <a:ext cx="3166825" cy="24765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5138053" y="4162172"/>
            <a:ext cx="1114466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GNMP</a:t>
            </a:r>
            <a:endParaRPr/>
          </a:p>
        </p:txBody>
      </p:sp>
      <p:sp>
        <p:nvSpPr>
          <p:cNvPr id="171" name="Google Shape;171;p5"/>
          <p:cNvSpPr txBox="1"/>
          <p:nvPr/>
        </p:nvSpPr>
        <p:spPr>
          <a:xfrm>
            <a:off x="8309982" y="4197439"/>
            <a:ext cx="1909056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381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GN fibrilar (ME)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 animBg="1"/>
      <p:bldP spid="165" grpId="0" animBg="1"/>
      <p:bldP spid="166" grpId="0" animBg="1"/>
      <p:bldP spid="167" grpId="0" animBg="1"/>
      <p:bldP spid="168" grpId="0" animBg="1"/>
      <p:bldP spid="170" grpId="0" animBg="1"/>
      <p:bldP spid="1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/>
          <p:nvPr/>
        </p:nvSpPr>
        <p:spPr>
          <a:xfrm>
            <a:off x="104930" y="159489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10410092" y="-267286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370727" y="1025528"/>
            <a:ext cx="1414130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Deposição</a:t>
            </a:r>
            <a:endParaRPr dirty="0"/>
          </a:p>
        </p:txBody>
      </p:sp>
      <p:sp>
        <p:nvSpPr>
          <p:cNvPr id="179" name="Google Shape;179;p6"/>
          <p:cNvSpPr txBox="1"/>
          <p:nvPr/>
        </p:nvSpPr>
        <p:spPr>
          <a:xfrm>
            <a:off x="1205593" y="2701447"/>
            <a:ext cx="1414130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Cristalização</a:t>
            </a:r>
            <a:endParaRPr dirty="0"/>
          </a:p>
        </p:txBody>
      </p:sp>
      <p:sp>
        <p:nvSpPr>
          <p:cNvPr id="180" name="Google Shape;180;p6"/>
          <p:cNvSpPr txBox="1"/>
          <p:nvPr/>
        </p:nvSpPr>
        <p:spPr>
          <a:xfrm>
            <a:off x="2065421" y="4569334"/>
            <a:ext cx="2699242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Ativação do complemento</a:t>
            </a:r>
            <a:endParaRPr dirty="0"/>
          </a:p>
        </p:txBody>
      </p:sp>
      <p:sp>
        <p:nvSpPr>
          <p:cNvPr id="181" name="Google Shape;181;p6"/>
          <p:cNvSpPr txBox="1"/>
          <p:nvPr/>
        </p:nvSpPr>
        <p:spPr>
          <a:xfrm>
            <a:off x="7334077" y="3611662"/>
            <a:ext cx="13686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Stokes </a:t>
            </a:r>
            <a:r>
              <a:rPr lang="en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lang="en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2016</a:t>
            </a:r>
            <a:endParaRPr/>
          </a:p>
        </p:txBody>
      </p:sp>
      <p:sp>
        <p:nvSpPr>
          <p:cNvPr id="182" name="Google Shape;182;p6"/>
          <p:cNvSpPr txBox="1"/>
          <p:nvPr/>
        </p:nvSpPr>
        <p:spPr>
          <a:xfrm>
            <a:off x="2741521" y="6023034"/>
            <a:ext cx="6435961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Outros mecanismos: citocinas, autoanticorpos, lesão vascular</a:t>
            </a:r>
            <a:endParaRPr dirty="0"/>
          </a:p>
        </p:txBody>
      </p:sp>
      <p:pic>
        <p:nvPicPr>
          <p:cNvPr id="183" name="Google Shape;183;p6" descr="Monoclonal immunoglobulin deposition disease, with (A) a nodular... | 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406" y="303325"/>
            <a:ext cx="7137400" cy="181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1521" y="2165289"/>
            <a:ext cx="2291467" cy="16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2988" y="2117064"/>
            <a:ext cx="2301089" cy="17258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6"/>
          <p:cNvGrpSpPr/>
          <p:nvPr/>
        </p:nvGrpSpPr>
        <p:grpSpPr>
          <a:xfrm>
            <a:off x="4862035" y="3959623"/>
            <a:ext cx="4689491" cy="1746075"/>
            <a:chOff x="4862035" y="3959623"/>
            <a:chExt cx="4689491" cy="1746075"/>
          </a:xfrm>
        </p:grpSpPr>
        <p:pic>
          <p:nvPicPr>
            <p:cNvPr id="187" name="Google Shape;187;p6" descr="Monoclonal immunoglobulin mediates complement activation in monoclonal  gammopathy associated-C3 glomerulonephritis | BMC Nephrology | Full Text"/>
            <p:cNvPicPr preferRelativeResize="0"/>
            <p:nvPr/>
          </p:nvPicPr>
          <p:blipFill rotWithShape="1">
            <a:blip r:embed="rId6">
              <a:alphaModFix/>
            </a:blip>
            <a:srcRect l="51843" t="5116" r="3865" b="54290"/>
            <a:stretch/>
          </p:blipFill>
          <p:spPr>
            <a:xfrm>
              <a:off x="4862035" y="3959624"/>
              <a:ext cx="2341099" cy="1722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6" descr="Monoclonal immunoglobulin mediates complement activation in monoclonal  gammopathy associated-C3 glomerulonephritis | BMC Nephrology | Full Text"/>
            <p:cNvPicPr preferRelativeResize="0"/>
            <p:nvPr/>
          </p:nvPicPr>
          <p:blipFill rotWithShape="1">
            <a:blip r:embed="rId6">
              <a:alphaModFix/>
            </a:blip>
            <a:srcRect l="4637" t="4649" r="57165" b="52854"/>
            <a:stretch/>
          </p:blipFill>
          <p:spPr>
            <a:xfrm>
              <a:off x="7210428" y="3959623"/>
              <a:ext cx="2341098" cy="174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6"/>
          <p:cNvSpPr txBox="1"/>
          <p:nvPr/>
        </p:nvSpPr>
        <p:spPr>
          <a:xfrm>
            <a:off x="9474738" y="5428699"/>
            <a:ext cx="15499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Lin-Lin Zi </a:t>
            </a:r>
            <a:r>
              <a:rPr lang="en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lang="en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2020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2619723" y="441145"/>
            <a:ext cx="828863" cy="369332"/>
          </a:xfrm>
          <a:prstGeom prst="rect">
            <a:avLst/>
          </a:prstGeom>
          <a:solidFill>
            <a:srgbClr val="17240E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MIDD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3180189" y="2224589"/>
            <a:ext cx="1414130" cy="369332"/>
          </a:xfrm>
          <a:prstGeom prst="rect">
            <a:avLst/>
          </a:prstGeom>
          <a:solidFill>
            <a:srgbClr val="17240E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Tubulopatia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5429106" y="2224589"/>
            <a:ext cx="1414130" cy="369332"/>
          </a:xfrm>
          <a:prstGeom prst="rect">
            <a:avLst/>
          </a:prstGeom>
          <a:solidFill>
            <a:srgbClr val="17240E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CriocristalGN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5521864" y="4023457"/>
            <a:ext cx="875274" cy="369332"/>
          </a:xfrm>
          <a:prstGeom prst="rect">
            <a:avLst/>
          </a:prstGeom>
          <a:solidFill>
            <a:srgbClr val="17240E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GN C3</a:t>
            </a:r>
            <a:endParaRPr dirty="0"/>
          </a:p>
        </p:txBody>
      </p:sp>
      <p:sp>
        <p:nvSpPr>
          <p:cNvPr id="194" name="Google Shape;194;p6"/>
          <p:cNvSpPr txBox="1"/>
          <p:nvPr/>
        </p:nvSpPr>
        <p:spPr>
          <a:xfrm>
            <a:off x="9152868" y="465634"/>
            <a:ext cx="2111791" cy="1569660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-Amiloidose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-PGMID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-Imunotactoide</a:t>
            </a:r>
            <a:br>
              <a:rPr lang="en-B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B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-GNfibrilar</a:t>
            </a:r>
            <a:endParaRPr/>
          </a:p>
        </p:txBody>
      </p:sp>
      <p:sp>
        <p:nvSpPr>
          <p:cNvPr id="195" name="Google Shape;195;p6"/>
          <p:cNvSpPr txBox="1"/>
          <p:nvPr/>
        </p:nvSpPr>
        <p:spPr>
          <a:xfrm>
            <a:off x="7431417" y="2592923"/>
            <a:ext cx="3332377" cy="461665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Histiocitose com cristais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9" grpId="0" animBg="1"/>
      <p:bldP spid="180" grpId="0" animBg="1"/>
      <p:bldP spid="181" grpId="0"/>
      <p:bldP spid="182" grpId="0" animBg="1"/>
      <p:bldP spid="189" grpId="0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114924" y="214947"/>
            <a:ext cx="11962151" cy="6507126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409798" y="1127456"/>
            <a:ext cx="3558172" cy="400069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Eletroforese de proteína séricas</a:t>
            </a:r>
            <a:endParaRPr dirty="0"/>
          </a:p>
        </p:txBody>
      </p:sp>
      <p:sp>
        <p:nvSpPr>
          <p:cNvPr id="202" name="Google Shape;202;p7"/>
          <p:cNvSpPr txBox="1"/>
          <p:nvPr/>
        </p:nvSpPr>
        <p:spPr>
          <a:xfrm>
            <a:off x="7848541" y="1127456"/>
            <a:ext cx="3831220" cy="400069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Eletroforese de proteínas urinárias</a:t>
            </a:r>
            <a:endParaRPr dirty="0"/>
          </a:p>
        </p:txBody>
      </p:sp>
      <p:pic>
        <p:nvPicPr>
          <p:cNvPr id="203" name="Google Shape;203;p7" descr="Figure 1: Protein electrophoresis and immunofixation. (A) Serum protein electrophoresis of a patient with a λ light chain only multiple myeloma. A small M-protein is seen in the β-fraction. (B) Immunofixation is performed on the same patient. A λ band is seen on the immunofixation which corresponds to the peak seen in the β-fraction of the protein electrophoresi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0777" y="1066126"/>
            <a:ext cx="2921316" cy="4972886"/>
          </a:xfrm>
          <a:prstGeom prst="rect">
            <a:avLst/>
          </a:prstGeom>
          <a:noFill/>
          <a:ln w="158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p7"/>
          <p:cNvSpPr txBox="1"/>
          <p:nvPr/>
        </p:nvSpPr>
        <p:spPr>
          <a:xfrm>
            <a:off x="321850" y="1562128"/>
            <a:ext cx="364612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-Menor custo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-Método de rastreio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-Amplamente disponível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-Sensibilidade de 60% (&gt; 0.5g/dl)</a:t>
            </a:r>
            <a:endParaRPr/>
          </a:p>
        </p:txBody>
      </p:sp>
      <p:sp>
        <p:nvSpPr>
          <p:cNvPr id="205" name="Google Shape;205;p7"/>
          <p:cNvSpPr txBox="1"/>
          <p:nvPr/>
        </p:nvSpPr>
        <p:spPr>
          <a:xfrm>
            <a:off x="7848540" y="1562129"/>
            <a:ext cx="411946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-Menor sensibilidade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-Quantifica componente monoclonal e albumina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-Avalia resposta ao tratamento (MM)</a:t>
            </a:r>
            <a:endParaRPr/>
          </a:p>
        </p:txBody>
      </p:sp>
      <p:sp>
        <p:nvSpPr>
          <p:cNvPr id="206" name="Google Shape;206;p7"/>
          <p:cNvSpPr txBox="1"/>
          <p:nvPr/>
        </p:nvSpPr>
        <p:spPr>
          <a:xfrm>
            <a:off x="409798" y="3491886"/>
            <a:ext cx="3083878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Imunofixação (soro/urina)</a:t>
            </a:r>
            <a:endParaRPr dirty="0"/>
          </a:p>
        </p:txBody>
      </p:sp>
      <p:sp>
        <p:nvSpPr>
          <p:cNvPr id="207" name="Google Shape;207;p7"/>
          <p:cNvSpPr txBox="1"/>
          <p:nvPr/>
        </p:nvSpPr>
        <p:spPr>
          <a:xfrm>
            <a:off x="321850" y="3984242"/>
            <a:ext cx="34097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-Maior sensibilidade (0.1g/dl)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-Identifica a Ig específica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-Correlação com Ig depositada em biópsia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7924275" y="3491886"/>
            <a:ext cx="3522876" cy="40011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Dosagem de cadeias leves (FLC)</a:t>
            </a:r>
            <a:endParaRPr dirty="0"/>
          </a:p>
        </p:txBody>
      </p:sp>
      <p:sp>
        <p:nvSpPr>
          <p:cNvPr id="209" name="Google Shape;209;p7"/>
          <p:cNvSpPr txBox="1"/>
          <p:nvPr/>
        </p:nvSpPr>
        <p:spPr>
          <a:xfrm>
            <a:off x="7848540" y="3984242"/>
            <a:ext cx="37694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-Relação K:L (0,26-1,65)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-Variável conforme TFG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2790444" y="6142758"/>
            <a:ext cx="696432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508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Sensibilidade acima de 95% quando todos são usados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7489889" y="5731348"/>
            <a:ext cx="13686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Leung </a:t>
            </a:r>
            <a:r>
              <a:rPr lang="en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lang="en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2016</a:t>
            </a:r>
            <a:endParaRPr/>
          </a:p>
        </p:txBody>
      </p:sp>
      <p:sp>
        <p:nvSpPr>
          <p:cNvPr id="212" name="Google Shape;212;p7"/>
          <p:cNvSpPr txBox="1"/>
          <p:nvPr/>
        </p:nvSpPr>
        <p:spPr>
          <a:xfrm>
            <a:off x="450421" y="307128"/>
            <a:ext cx="110020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Pesquisa do pico monoclonal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4" grpId="0"/>
      <p:bldP spid="205" grpId="0"/>
      <p:bldP spid="206" grpId="0" animBg="1"/>
      <p:bldP spid="207" grpId="0"/>
      <p:bldP spid="208" grpId="0" animBg="1"/>
      <p:bldP spid="209" grpId="0"/>
      <p:bldP spid="2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228" y="354949"/>
            <a:ext cx="9909544" cy="61481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8"/>
          <p:cNvSpPr/>
          <p:nvPr/>
        </p:nvSpPr>
        <p:spPr>
          <a:xfrm>
            <a:off x="104930" y="85060"/>
            <a:ext cx="11962151" cy="6666613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 txBox="1"/>
          <p:nvPr/>
        </p:nvSpPr>
        <p:spPr>
          <a:xfrm>
            <a:off x="8400651" y="6026839"/>
            <a:ext cx="364388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Leung N, Barnidge DR, Hutchison CA. Laboratory testing in monoclonal gammopathy of renal significance (MGRS). </a:t>
            </a:r>
            <a:r>
              <a:rPr lang="en-BR" sz="1100" b="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Clin Chem Lab Med</a:t>
            </a: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2016;54(6):929-937.</a:t>
            </a:r>
            <a:endParaRPr sz="11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 b="2007"/>
          <a:stretch/>
        </p:blipFill>
        <p:spPr>
          <a:xfrm>
            <a:off x="409077" y="1010201"/>
            <a:ext cx="11540191" cy="548848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/>
          <p:nvPr/>
        </p:nvSpPr>
        <p:spPr>
          <a:xfrm>
            <a:off x="104930" y="159488"/>
            <a:ext cx="11962151" cy="6599657"/>
          </a:xfrm>
          <a:prstGeom prst="rect">
            <a:avLst/>
          </a:prstGeom>
          <a:noFill/>
          <a:ln w="19050" cap="flat" cmpd="dbl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 txBox="1"/>
          <p:nvPr/>
        </p:nvSpPr>
        <p:spPr>
          <a:xfrm>
            <a:off x="4675393" y="292457"/>
            <a:ext cx="25751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Biópsia renal</a:t>
            </a:r>
            <a:endParaRPr/>
          </a:p>
        </p:txBody>
      </p:sp>
      <p:sp>
        <p:nvSpPr>
          <p:cNvPr id="227" name="Google Shape;227;p9"/>
          <p:cNvSpPr txBox="1"/>
          <p:nvPr/>
        </p:nvSpPr>
        <p:spPr>
          <a:xfrm>
            <a:off x="7742393" y="1096269"/>
            <a:ext cx="39700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GM e doença renal com evolução atípica</a:t>
            </a:r>
            <a:endParaRPr/>
          </a:p>
        </p:txBody>
      </p:sp>
      <p:sp>
        <p:nvSpPr>
          <p:cNvPr id="228" name="Google Shape;228;p9"/>
          <p:cNvSpPr txBox="1"/>
          <p:nvPr/>
        </p:nvSpPr>
        <p:spPr>
          <a:xfrm>
            <a:off x="847087" y="1135703"/>
            <a:ext cx="3229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Pico monoclonal e GMSR -&gt; 45%</a:t>
            </a:r>
            <a:endParaRPr/>
          </a:p>
        </p:txBody>
      </p:sp>
      <p:sp>
        <p:nvSpPr>
          <p:cNvPr id="229" name="Google Shape;229;p9"/>
          <p:cNvSpPr txBox="1"/>
          <p:nvPr/>
        </p:nvSpPr>
        <p:spPr>
          <a:xfrm>
            <a:off x="7114615" y="6079133"/>
            <a:ext cx="494298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Leung, N </a:t>
            </a:r>
            <a:r>
              <a:rPr lang="en-BR" sz="1100" b="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The evaluation of monoclonal gammopathy of renal significance: a consensus report of the International Kidney and Monoclonal Gammopathy Research Group. </a:t>
            </a:r>
            <a:r>
              <a:rPr lang="en-BR" sz="1100" b="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 Rev Nephrol</a:t>
            </a: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BR" sz="1100" b="1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BR" sz="1100" b="0" i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45–59 (2019).</a:t>
            </a:r>
            <a:endParaRPr sz="11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9"/>
          <p:cNvCxnSpPr/>
          <p:nvPr/>
        </p:nvCxnSpPr>
        <p:spPr>
          <a:xfrm>
            <a:off x="4076319" y="1320369"/>
            <a:ext cx="286675" cy="0"/>
          </a:xfrm>
          <a:prstGeom prst="straightConnector1">
            <a:avLst/>
          </a:prstGeom>
          <a:noFill/>
          <a:ln w="4445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1" name="Google Shape;231;p9"/>
          <p:cNvCxnSpPr/>
          <p:nvPr/>
        </p:nvCxnSpPr>
        <p:spPr>
          <a:xfrm rot="10800000">
            <a:off x="7455718" y="1280935"/>
            <a:ext cx="291860" cy="0"/>
          </a:xfrm>
          <a:prstGeom prst="straightConnector1">
            <a:avLst/>
          </a:prstGeom>
          <a:noFill/>
          <a:ln w="4445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1273</Words>
  <Application>Microsoft Office PowerPoint</Application>
  <PresentationFormat>Widescreen</PresentationFormat>
  <Paragraphs>192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Roboto</vt:lpstr>
      <vt:lpstr>Calibri</vt:lpstr>
      <vt:lpstr>Office Theme</vt:lpstr>
      <vt:lpstr>GAMOPATIAS MONOCLONAIS IMPORTÂNCIA DA INTEGRAÇÃO COM A CLÍNICA</vt:lpstr>
      <vt:lpstr>Declaração de Conflito de Interesse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GAMOPATIAS MONOCLONAIS IMPORTÂNCIA DA INTEGRAÇÃO COM A CLÍNICA</dc:title>
  <dc:creator>André Costa Teixeira</dc:creator>
  <cp:lastModifiedBy>CN PRODUÇÕES</cp:lastModifiedBy>
  <cp:revision>3</cp:revision>
  <dcterms:created xsi:type="dcterms:W3CDTF">2023-09-15T19:29:48Z</dcterms:created>
  <dcterms:modified xsi:type="dcterms:W3CDTF">2024-06-01T13:55:27Z</dcterms:modified>
</cp:coreProperties>
</file>